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3"/>
  </p:notesMasterIdLst>
  <p:sldIdLst>
    <p:sldId id="257" r:id="rId5"/>
    <p:sldId id="291" r:id="rId6"/>
    <p:sldId id="292" r:id="rId7"/>
    <p:sldId id="293" r:id="rId8"/>
    <p:sldId id="297" r:id="rId9"/>
    <p:sldId id="298" r:id="rId10"/>
    <p:sldId id="300" r:id="rId11"/>
    <p:sldId id="301" r:id="rId1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50000"/>
      </a:spcBef>
      <a:spcAft>
        <a:spcPct val="0"/>
      </a:spcAft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DFCE9"/>
    <a:srgbClr val="FFEED5"/>
    <a:srgbClr val="0000FF"/>
    <a:srgbClr val="FF0066"/>
    <a:srgbClr val="E7EDF9"/>
    <a:srgbClr val="DAE3F6"/>
    <a:srgbClr val="FF9900"/>
    <a:srgbClr val="7C9D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1" autoAdjust="0"/>
    <p:restoredTop sz="94493" autoAdjust="0"/>
  </p:normalViewPr>
  <p:slideViewPr>
    <p:cSldViewPr snapToGrid="0">
      <p:cViewPr varScale="1">
        <p:scale>
          <a:sx n="70" d="100"/>
          <a:sy n="70" d="100"/>
        </p:scale>
        <p:origin x="85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B062D250-C9F3-4FB2-AD18-59E9E13AB33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736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4FF15-F0A8-4ABA-9B4C-D2FDEBB66EC6}" type="slidenum">
              <a:rPr lang="it-IT"/>
              <a:pPr/>
              <a:t>1</a:t>
            </a:fld>
            <a:endParaRPr lang="it-IT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807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AF380-32F1-4AC4-BF6A-4326C508FB26}" type="slidenum">
              <a:rPr lang="it-IT"/>
              <a:pPr/>
              <a:t>2</a:t>
            </a:fld>
            <a:endParaRPr lang="it-IT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931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AF380-32F1-4AC4-BF6A-4326C508FB26}" type="slidenum">
              <a:rPr lang="it-IT"/>
              <a:pPr/>
              <a:t>3</a:t>
            </a:fld>
            <a:endParaRPr lang="it-IT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17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AF380-32F1-4AC4-BF6A-4326C508FB26}" type="slidenum">
              <a:rPr lang="it-IT"/>
              <a:pPr/>
              <a:t>4</a:t>
            </a:fld>
            <a:endParaRPr lang="it-IT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295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AF380-32F1-4AC4-BF6A-4326C508FB26}" type="slidenum">
              <a:rPr lang="it-IT"/>
              <a:pPr/>
              <a:t>5</a:t>
            </a:fld>
            <a:endParaRPr lang="it-IT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1081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AF380-32F1-4AC4-BF6A-4326C508FB26}" type="slidenum">
              <a:rPr lang="it-IT"/>
              <a:pPr/>
              <a:t>6</a:t>
            </a:fld>
            <a:endParaRPr lang="it-IT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132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AF380-32F1-4AC4-BF6A-4326C508FB26}" type="slidenum">
              <a:rPr lang="it-IT"/>
              <a:pPr/>
              <a:t>7</a:t>
            </a:fld>
            <a:endParaRPr lang="it-IT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814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AF380-32F1-4AC4-BF6A-4326C508FB26}" type="slidenum">
              <a:rPr lang="it-IT"/>
              <a:pPr/>
              <a:t>8</a:t>
            </a:fld>
            <a:endParaRPr lang="it-IT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26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57F6B-D1A7-41BF-B39F-EF8F1033ED5A}" type="datetime1">
              <a:rPr lang="it-IT" smtClean="0"/>
              <a:t>26/01/2014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7C416-9D7D-4EF7-84E8-EFC755E355A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16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2DBA7F-950D-4263-818E-DFE6A2F82B75}" type="datetime1">
              <a:rPr lang="it-IT" smtClean="0"/>
              <a:t>26/01/2014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C6BBA-3EEF-4D19-A0E5-164C0B0A81A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650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C54CB6-48AB-4A4E-B6A4-D13614CB5765}" type="datetime1">
              <a:rPr lang="it-IT" smtClean="0"/>
              <a:t>26/01/2014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185E0-6DCC-4AFC-9121-05DC99E5155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5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C61F0C-983A-435C-A3EC-8D7B9EA6717A}" type="datetime1">
              <a:rPr lang="it-IT" smtClean="0"/>
              <a:t>26/01/2014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269BE-1DA7-4E26-9D23-EFE133C2389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72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3F084-F12D-490D-93A7-07D491B3CAE7}" type="datetime1">
              <a:rPr lang="it-IT" smtClean="0"/>
              <a:t>26/01/2014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05B91-A8BC-40B1-B4D5-E74E0AA25E2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08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D43EE1-E88E-4979-8F1E-54903868624B}" type="datetime1">
              <a:rPr lang="it-IT" smtClean="0"/>
              <a:t>26/01/2014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BA7BC-AD71-49C3-849F-54318687549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54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457002-F85C-4884-AD93-3A5657A16A70}" type="datetime1">
              <a:rPr lang="it-IT" smtClean="0"/>
              <a:t>26/01/2014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C1295-EE9D-4EEE-AD67-AA853B51C10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45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8FE1D1-356D-44BD-BF3B-704E0E5C9A5E}" type="datetime1">
              <a:rPr lang="it-IT" smtClean="0"/>
              <a:t>26/01/2014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D6D71-A69A-4686-ADAD-1220FE0C0FA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84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97C6A5-AD80-4865-A9B7-A8DF323BBBE2}" type="datetime1">
              <a:rPr lang="it-IT" smtClean="0"/>
              <a:t>26/01/2014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CBA1B-14BD-45A6-802D-44A8CD0920C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94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882E-2D21-42D2-A423-A5603ECB2CAE}" type="datetime1">
              <a:rPr lang="it-IT" smtClean="0"/>
              <a:t>26/01/2014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74943-FC2E-4C7B-A29A-F4DCF0AFA56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94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08EF6-016B-4F3B-9E24-1EEAAD304679}" type="datetime1">
              <a:rPr lang="it-IT" smtClean="0"/>
              <a:t>26/01/2014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3A27D-77B3-4DE3-8B04-414F99DC1A6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17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</a:defRPr>
            </a:lvl1pPr>
          </a:lstStyle>
          <a:p>
            <a:fld id="{CB8842AA-D90C-455E-8EA2-4ED1E5F54B5F}" type="datetime1">
              <a:rPr lang="it-IT" smtClean="0"/>
              <a:t>26/01/2014</a:t>
            </a:fld>
            <a:endParaRPr lang="it-IT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I CEDOLINI Stipendi nel Sistema NPS</a:t>
            </a:r>
            <a:endParaRPr lang="it-IT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chemeClr val="tx1"/>
                </a:solidFill>
              </a:defRPr>
            </a:lvl1pPr>
          </a:lstStyle>
          <a:p>
            <a:fld id="{6375C735-7A90-4AAF-A5E3-1ED978B05E6F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986588" y="6551613"/>
            <a:ext cx="169227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it-IT" sz="800" dirty="0">
                <a:solidFill>
                  <a:schemeClr val="bg2"/>
                </a:solidFill>
                <a:latin typeface="Verdana" panose="020B0604030504040204" pitchFamily="34" charset="0"/>
              </a:rPr>
              <a:t>    Ver  </a:t>
            </a:r>
            <a:r>
              <a:rPr lang="it-IT" sz="800" dirty="0" smtClean="0">
                <a:solidFill>
                  <a:schemeClr val="bg2"/>
                </a:solidFill>
                <a:latin typeface="Verdana" panose="020B0604030504040204" pitchFamily="34" charset="0"/>
              </a:rPr>
              <a:t>1312  </a:t>
            </a:r>
            <a:endParaRPr lang="it-IT" sz="600" dirty="0">
              <a:solidFill>
                <a:schemeClr val="bg2"/>
              </a:solidFill>
              <a:latin typeface="Verdana" panose="020B0604030504040204" pitchFamily="34" charset="0"/>
            </a:endParaRPr>
          </a:p>
          <a:p>
            <a:pPr algn="r">
              <a:spcBef>
                <a:spcPct val="0"/>
              </a:spcBef>
            </a:pPr>
            <a:endParaRPr lang="it-IT" sz="600" dirty="0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  <p:pic>
        <p:nvPicPr>
          <p:cNvPr id="19467" name="Picture 11" descr="Logo Servizi Innova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92075"/>
            <a:ext cx="2822575" cy="3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1868488" y="6256338"/>
            <a:ext cx="702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800"/>
              <a:t>Presentazione rivolta alla direzione ed al personale delle strutture che operano con il Sistema NPS.   Le modalità operative indicate rappresentano l’iter standard operabile con il Sistema NPS: possono essere richieste operazioni e modalità operative specifiche in casi da analizzare.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137409" y="1584484"/>
            <a:ext cx="5866607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6213" indent="-17621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sz="4000" b="1" dirty="0">
                <a:solidFill>
                  <a:srgbClr val="FF0066"/>
                </a:solidFill>
              </a:rPr>
              <a:t>CEDOLINI </a:t>
            </a:r>
            <a:r>
              <a:rPr lang="it-IT" sz="4000" b="1" dirty="0" smtClean="0">
                <a:solidFill>
                  <a:srgbClr val="FF0066"/>
                </a:solidFill>
              </a:rPr>
              <a:t> Stipendi </a:t>
            </a:r>
            <a:endParaRPr lang="it-IT" sz="4000" b="1" dirty="0">
              <a:solidFill>
                <a:schemeClr val="accent2"/>
              </a:solidFill>
            </a:endParaRPr>
          </a:p>
          <a:p>
            <a:pPr algn="ctr"/>
            <a:endParaRPr lang="it-IT" b="1" dirty="0">
              <a:solidFill>
                <a:schemeClr val="accent2"/>
              </a:solidFill>
            </a:endParaRPr>
          </a:p>
          <a:p>
            <a:pPr algn="ctr"/>
            <a:endParaRPr lang="it-IT" b="1" dirty="0">
              <a:solidFill>
                <a:schemeClr val="accent2"/>
              </a:solidFill>
            </a:endParaRPr>
          </a:p>
          <a:p>
            <a:endParaRPr lang="it-IT" b="1" dirty="0">
              <a:solidFill>
                <a:schemeClr val="accent2"/>
              </a:solidFill>
            </a:endParaRPr>
          </a:p>
          <a:p>
            <a:endParaRPr lang="it-IT" b="1" dirty="0">
              <a:solidFill>
                <a:schemeClr val="accent2"/>
              </a:solidFill>
            </a:endParaRPr>
          </a:p>
          <a:p>
            <a:endParaRPr lang="it-IT" b="1" dirty="0">
              <a:solidFill>
                <a:schemeClr val="accent2"/>
              </a:solidFill>
            </a:endParaRPr>
          </a:p>
          <a:p>
            <a:endParaRPr lang="it-IT" b="1" dirty="0">
              <a:solidFill>
                <a:schemeClr val="accent2"/>
              </a:solidFill>
            </a:endParaRPr>
          </a:p>
          <a:p>
            <a:endParaRPr lang="it-IT" b="1" dirty="0">
              <a:solidFill>
                <a:schemeClr val="accent2"/>
              </a:solidFill>
            </a:endParaRPr>
          </a:p>
          <a:p>
            <a:r>
              <a:rPr lang="it-IT" b="1" dirty="0" smtClean="0">
                <a:solidFill>
                  <a:schemeClr val="accent2"/>
                </a:solidFill>
              </a:rPr>
              <a:t>     con </a:t>
            </a:r>
            <a:r>
              <a:rPr lang="it-IT" b="1" dirty="0">
                <a:solidFill>
                  <a:schemeClr val="accent2"/>
                </a:solidFill>
              </a:rPr>
              <a:t>il  </a:t>
            </a:r>
            <a:r>
              <a:rPr lang="it-IT" b="1" dirty="0" smtClean="0">
                <a:solidFill>
                  <a:schemeClr val="accent2"/>
                </a:solidFill>
              </a:rPr>
              <a:t>   </a:t>
            </a:r>
            <a:r>
              <a:rPr lang="it-IT" sz="3200" b="1" i="1" dirty="0" smtClean="0">
                <a:solidFill>
                  <a:schemeClr val="accent2"/>
                </a:solidFill>
                <a:latin typeface="Arial Rounded MT Bold" panose="020F0704030504030204" pitchFamily="34" charset="0"/>
              </a:rPr>
              <a:t>Sistema    </a:t>
            </a:r>
            <a:endParaRPr lang="it-IT" sz="3200" dirty="0">
              <a:solidFill>
                <a:schemeClr val="accent2"/>
              </a:solidFill>
            </a:endParaRPr>
          </a:p>
        </p:txBody>
      </p:sp>
      <p:pic>
        <p:nvPicPr>
          <p:cNvPr id="19475" name="Picture 19" descr="LogoCorsivoMedi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12" y="3515837"/>
            <a:ext cx="1692275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5902325" y="153988"/>
            <a:ext cx="2987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it-IT">
                <a:solidFill>
                  <a:schemeClr val="accent2"/>
                </a:solidFill>
              </a:rPr>
              <a:t>www.innovativi.eu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7235825" y="6492240"/>
            <a:ext cx="16922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it-IT" sz="1200" dirty="0" smtClean="0">
                <a:solidFill>
                  <a:schemeClr val="tx1"/>
                </a:solidFill>
                <a:latin typeface="Verdana" panose="020B0604030504040204" pitchFamily="34" charset="0"/>
              </a:rPr>
              <a:t>   </a:t>
            </a:r>
            <a:endParaRPr lang="it-IT" sz="120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algn="r">
              <a:spcBef>
                <a:spcPct val="0"/>
              </a:spcBef>
            </a:pPr>
            <a:endParaRPr lang="it-IT" sz="80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pic>
        <p:nvPicPr>
          <p:cNvPr id="108550" name="Picture 6" descr="Logo Servizi Innova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1" y="155062"/>
            <a:ext cx="1506219" cy="18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242570" y="6323965"/>
            <a:ext cx="787273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sz="800" dirty="0"/>
              <a:t>Presentazione rivolta alla direzione ed al personale delle strutture che operano con il Sistema NPS.   Le modalità operative indicate rappresentano l’iter standard operabile con il Sistema NPS: possono essere richieste operazioni e modalità operative specifiche in casi da analizzare.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77520" y="514581"/>
            <a:ext cx="845058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accent2"/>
                </a:solidFill>
              </a:rPr>
              <a:t>Il modulo </a:t>
            </a:r>
            <a:r>
              <a:rPr lang="it-IT" sz="2800" b="1" dirty="0" smtClean="0">
                <a:solidFill>
                  <a:schemeClr val="accent2"/>
                </a:solidFill>
              </a:rPr>
              <a:t>CEDOLINI Stipendi </a:t>
            </a:r>
          </a:p>
          <a:p>
            <a:pPr algn="ctr"/>
            <a:r>
              <a:rPr lang="it-IT" dirty="0" smtClean="0">
                <a:solidFill>
                  <a:schemeClr val="accent2"/>
                </a:solidFill>
              </a:rPr>
              <a:t>   una semplice interfaccia tra </a:t>
            </a:r>
            <a:r>
              <a:rPr lang="it-IT" b="1" dirty="0" smtClean="0">
                <a:solidFill>
                  <a:srgbClr val="FF0066"/>
                </a:solidFill>
              </a:rPr>
              <a:t>busta paga</a:t>
            </a:r>
            <a:r>
              <a:rPr lang="it-IT" b="1" dirty="0" smtClean="0">
                <a:solidFill>
                  <a:schemeClr val="accent2"/>
                </a:solidFill>
              </a:rPr>
              <a:t> </a:t>
            </a:r>
            <a:r>
              <a:rPr lang="it-IT" dirty="0" smtClean="0">
                <a:solidFill>
                  <a:schemeClr val="accent2"/>
                </a:solidFill>
              </a:rPr>
              <a:t>e </a:t>
            </a:r>
            <a:r>
              <a:rPr lang="it-IT" b="1" dirty="0" smtClean="0">
                <a:solidFill>
                  <a:srgbClr val="FF0066"/>
                </a:solidFill>
              </a:rPr>
              <a:t>prima nota</a:t>
            </a:r>
            <a:r>
              <a:rPr lang="it-IT" b="1" dirty="0" smtClean="0">
                <a:solidFill>
                  <a:schemeClr val="accent2"/>
                </a:solidFill>
              </a:rPr>
              <a:t> </a:t>
            </a:r>
            <a:r>
              <a:rPr lang="it-IT" dirty="0" smtClean="0">
                <a:solidFill>
                  <a:schemeClr val="accent2"/>
                </a:solidFill>
              </a:rPr>
              <a:t>:</a:t>
            </a:r>
          </a:p>
          <a:p>
            <a:pPr>
              <a:buClr>
                <a:srgbClr val="FF0066"/>
              </a:buClr>
            </a:pPr>
            <a:endParaRPr lang="it-IT" b="1" dirty="0" smtClean="0">
              <a:solidFill>
                <a:schemeClr val="accent2"/>
              </a:solidFill>
            </a:endParaRPr>
          </a:p>
          <a:p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42570" y="3679091"/>
            <a:ext cx="855091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C00000"/>
                </a:solidFill>
              </a:rPr>
              <a:t>…  ma anche :</a:t>
            </a:r>
            <a:endParaRPr lang="it-IT" sz="1200" dirty="0" smtClean="0">
              <a:solidFill>
                <a:srgbClr val="C00000"/>
              </a:solidFill>
            </a:endParaRPr>
          </a:p>
          <a:p>
            <a:pPr>
              <a:buClr>
                <a:srgbClr val="FF0066"/>
              </a:buClr>
            </a:pPr>
            <a:r>
              <a:rPr lang="it-IT" dirty="0" smtClean="0">
                <a:solidFill>
                  <a:srgbClr val="C00000"/>
                </a:solidFill>
              </a:rPr>
              <a:t>a.   </a:t>
            </a:r>
            <a:r>
              <a:rPr lang="it-IT" b="1" dirty="0" smtClean="0">
                <a:solidFill>
                  <a:srgbClr val="C00000"/>
                </a:solidFill>
              </a:rPr>
              <a:t>CONTRATTI</a:t>
            </a:r>
            <a:r>
              <a:rPr lang="it-IT" dirty="0" smtClean="0">
                <a:solidFill>
                  <a:srgbClr val="C00000"/>
                </a:solidFill>
              </a:rPr>
              <a:t> dalla Pianificazione e dalla stampa unione</a:t>
            </a:r>
          </a:p>
          <a:p>
            <a:pPr>
              <a:buClr>
                <a:srgbClr val="FF0066"/>
              </a:buClr>
            </a:pPr>
            <a:r>
              <a:rPr lang="it-IT" dirty="0" smtClean="0">
                <a:solidFill>
                  <a:srgbClr val="C00000"/>
                </a:solidFill>
              </a:rPr>
              <a:t>b.   Sintesi : </a:t>
            </a:r>
            <a:r>
              <a:rPr lang="it-IT" dirty="0" smtClean="0">
                <a:solidFill>
                  <a:srgbClr val="C00000"/>
                </a:solidFill>
              </a:rPr>
              <a:t>due Prime Note di</a:t>
            </a:r>
            <a:r>
              <a:rPr lang="it-IT" sz="1200" dirty="0" smtClean="0">
                <a:solidFill>
                  <a:srgbClr val="C00000"/>
                </a:solidFill>
              </a:rPr>
              <a:t> </a:t>
            </a:r>
            <a:r>
              <a:rPr lang="it-IT" sz="1200" dirty="0" smtClean="0">
                <a:solidFill>
                  <a:srgbClr val="C00000"/>
                </a:solidFill>
              </a:rPr>
              <a:t>Riepilogo  </a:t>
            </a:r>
            <a:r>
              <a:rPr lang="it-IT" sz="1200" dirty="0" err="1" smtClean="0">
                <a:solidFill>
                  <a:srgbClr val="C00000"/>
                </a:solidFill>
              </a:rPr>
              <a:t>Risorse.Mese</a:t>
            </a:r>
            <a:endParaRPr lang="it-IT" sz="1200" dirty="0" smtClean="0">
              <a:solidFill>
                <a:srgbClr val="C00000"/>
              </a:solidFill>
            </a:endParaRPr>
          </a:p>
          <a:p>
            <a:pPr marL="342900" indent="-342900">
              <a:buClr>
                <a:srgbClr val="FF0066"/>
              </a:buClr>
              <a:buAutoNum type="alphaLcPeriod" startAt="3"/>
            </a:pPr>
            <a:r>
              <a:rPr lang="it-IT" dirty="0" smtClean="0">
                <a:solidFill>
                  <a:srgbClr val="C00000"/>
                </a:solidFill>
              </a:rPr>
              <a:t>Analisi : </a:t>
            </a:r>
            <a:r>
              <a:rPr lang="it-IT" sz="1200" dirty="0" smtClean="0">
                <a:solidFill>
                  <a:srgbClr val="C00000"/>
                </a:solidFill>
              </a:rPr>
              <a:t>per ogni risorsa di Progetti, Attività, </a:t>
            </a:r>
            <a:r>
              <a:rPr lang="it-IT" sz="1200" dirty="0" err="1" smtClean="0">
                <a:solidFill>
                  <a:srgbClr val="C00000"/>
                </a:solidFill>
              </a:rPr>
              <a:t>CdC</a:t>
            </a:r>
            <a:r>
              <a:rPr lang="it-IT" sz="1200" dirty="0" smtClean="0">
                <a:solidFill>
                  <a:srgbClr val="C00000"/>
                </a:solidFill>
              </a:rPr>
              <a:t>, Commesse a vari livelli </a:t>
            </a:r>
          </a:p>
          <a:p>
            <a:pPr>
              <a:buClr>
                <a:srgbClr val="FF0066"/>
              </a:buClr>
            </a:pPr>
            <a:r>
              <a:rPr lang="it-IT" dirty="0" smtClean="0">
                <a:solidFill>
                  <a:srgbClr val="C00000"/>
                </a:solidFill>
              </a:rPr>
              <a:t>e.   Causali contabili raggruppabili e assegnabili alle risorse</a:t>
            </a:r>
          </a:p>
          <a:p>
            <a:pPr>
              <a:buClr>
                <a:srgbClr val="FF0066"/>
              </a:buClr>
            </a:pPr>
            <a:r>
              <a:rPr lang="it-IT" dirty="0" smtClean="0">
                <a:solidFill>
                  <a:srgbClr val="C00000"/>
                </a:solidFill>
              </a:rPr>
              <a:t>e.   Tributi personalizzati alle risorse</a:t>
            </a:r>
          </a:p>
          <a:p>
            <a:pPr>
              <a:buClr>
                <a:srgbClr val="FF0066"/>
              </a:buClr>
            </a:pPr>
            <a:r>
              <a:rPr lang="it-IT" dirty="0" smtClean="0">
                <a:solidFill>
                  <a:srgbClr val="C00000"/>
                </a:solidFill>
              </a:rPr>
              <a:t>f.    ………...   Parametri </a:t>
            </a:r>
            <a:r>
              <a:rPr lang="it-IT" dirty="0" smtClean="0">
                <a:solidFill>
                  <a:srgbClr val="C00000"/>
                </a:solidFill>
              </a:rPr>
              <a:t>personalizzati in base alle </a:t>
            </a:r>
            <a:r>
              <a:rPr lang="it-IT" dirty="0" smtClean="0">
                <a:solidFill>
                  <a:srgbClr val="C00000"/>
                </a:solidFill>
              </a:rPr>
              <a:t>esigenze dell’Utente</a:t>
            </a:r>
          </a:p>
          <a:p>
            <a:pPr>
              <a:buClr>
                <a:srgbClr val="FF0066"/>
              </a:buClr>
            </a:pPr>
            <a:r>
              <a:rPr lang="it-IT" dirty="0" smtClean="0">
                <a:solidFill>
                  <a:srgbClr val="C00000"/>
                </a:solidFill>
              </a:rPr>
              <a:t>    </a:t>
            </a:r>
            <a:endParaRPr lang="it-IT" sz="16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42900" y="1759573"/>
            <a:ext cx="6504940" cy="1854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66"/>
              </a:buClr>
            </a:pPr>
            <a:r>
              <a:rPr lang="it-IT" dirty="0" smtClean="0">
                <a:solidFill>
                  <a:schemeClr val="accent2"/>
                </a:solidFill>
              </a:rPr>
              <a:t>1.   </a:t>
            </a:r>
            <a:r>
              <a:rPr lang="it-IT" b="1" dirty="0" smtClean="0">
                <a:solidFill>
                  <a:schemeClr val="accent2"/>
                </a:solidFill>
              </a:rPr>
              <a:t>movimento contabile di prima nota </a:t>
            </a:r>
            <a:r>
              <a:rPr lang="it-IT" sz="1200" dirty="0" smtClean="0">
                <a:solidFill>
                  <a:schemeClr val="accent2"/>
                </a:solidFill>
              </a:rPr>
              <a:t>(contabile ed extracontabile)</a:t>
            </a:r>
          </a:p>
          <a:p>
            <a:pPr>
              <a:buClr>
                <a:srgbClr val="FF0066"/>
              </a:buClr>
            </a:pPr>
            <a:r>
              <a:rPr lang="it-IT" dirty="0" smtClean="0"/>
              <a:t>2.   </a:t>
            </a:r>
            <a:r>
              <a:rPr lang="it-IT" b="1" dirty="0" smtClean="0"/>
              <a:t>S</a:t>
            </a:r>
            <a:r>
              <a:rPr lang="it-IT" b="1" dirty="0" smtClean="0">
                <a:solidFill>
                  <a:schemeClr val="accent2"/>
                </a:solidFill>
              </a:rPr>
              <a:t>cadenziario Risorse </a:t>
            </a:r>
            <a:r>
              <a:rPr lang="it-IT" sz="1100" dirty="0" smtClean="0">
                <a:solidFill>
                  <a:schemeClr val="accent2"/>
                </a:solidFill>
              </a:rPr>
              <a:t>( dipendenti e collaboratori )</a:t>
            </a:r>
          </a:p>
          <a:p>
            <a:pPr>
              <a:buClr>
                <a:srgbClr val="FF0066"/>
              </a:buClr>
            </a:pPr>
            <a:r>
              <a:rPr lang="it-IT" dirty="0" smtClean="0"/>
              <a:t>3.   </a:t>
            </a:r>
            <a:r>
              <a:rPr lang="it-IT" b="1" dirty="0" smtClean="0"/>
              <a:t>S</a:t>
            </a:r>
            <a:r>
              <a:rPr lang="it-IT" b="1" dirty="0" smtClean="0">
                <a:solidFill>
                  <a:schemeClr val="accent2"/>
                </a:solidFill>
              </a:rPr>
              <a:t>cadenziario </a:t>
            </a:r>
            <a:r>
              <a:rPr lang="it-IT" b="1" dirty="0"/>
              <a:t>E</a:t>
            </a:r>
            <a:r>
              <a:rPr lang="it-IT" b="1" dirty="0" smtClean="0">
                <a:solidFill>
                  <a:schemeClr val="accent2"/>
                </a:solidFill>
              </a:rPr>
              <a:t>rario </a:t>
            </a:r>
            <a:r>
              <a:rPr lang="it-IT" sz="1100" dirty="0" smtClean="0">
                <a:solidFill>
                  <a:schemeClr val="accent2"/>
                </a:solidFill>
              </a:rPr>
              <a:t>(dettagliato nei singoli tributi con </a:t>
            </a:r>
            <a:r>
              <a:rPr lang="it-IT" sz="1100" dirty="0" err="1" smtClean="0">
                <a:solidFill>
                  <a:schemeClr val="accent2"/>
                </a:solidFill>
              </a:rPr>
              <a:t>gest</a:t>
            </a:r>
            <a:r>
              <a:rPr lang="it-IT" sz="1100" dirty="0" smtClean="0">
                <a:solidFill>
                  <a:schemeClr val="accent2"/>
                </a:solidFill>
              </a:rPr>
              <a:t>. F24)</a:t>
            </a:r>
          </a:p>
          <a:p>
            <a:pPr>
              <a:buClr>
                <a:srgbClr val="FF0066"/>
              </a:buClr>
            </a:pPr>
            <a:r>
              <a:rPr lang="it-IT" dirty="0" smtClean="0">
                <a:solidFill>
                  <a:srgbClr val="002060"/>
                </a:solidFill>
              </a:rPr>
              <a:t>4.   </a:t>
            </a:r>
            <a:r>
              <a:rPr lang="it-IT" b="1" dirty="0" smtClean="0">
                <a:solidFill>
                  <a:srgbClr val="002060"/>
                </a:solidFill>
              </a:rPr>
              <a:t>Indennità </a:t>
            </a:r>
            <a:r>
              <a:rPr lang="it-IT" sz="1100" dirty="0" smtClean="0">
                <a:solidFill>
                  <a:schemeClr val="accent2"/>
                </a:solidFill>
              </a:rPr>
              <a:t>(credito per ogni sezione F24  -  gruppo Tributi )</a:t>
            </a:r>
            <a:endParaRPr lang="it-IT" dirty="0" smtClean="0">
              <a:solidFill>
                <a:schemeClr val="accent2"/>
              </a:solidFill>
            </a:endParaRPr>
          </a:p>
          <a:p>
            <a:pPr>
              <a:buClr>
                <a:srgbClr val="FF0066"/>
              </a:buClr>
            </a:pPr>
            <a:r>
              <a:rPr lang="it-IT" dirty="0" smtClean="0">
                <a:solidFill>
                  <a:schemeClr val="accent2"/>
                </a:solidFill>
              </a:rPr>
              <a:t>5.   </a:t>
            </a:r>
            <a:r>
              <a:rPr lang="it-IT" b="1" dirty="0">
                <a:solidFill>
                  <a:schemeClr val="accent6"/>
                </a:solidFill>
              </a:rPr>
              <a:t>In analitica</a:t>
            </a:r>
            <a:r>
              <a:rPr lang="it-IT" sz="1200" b="1" dirty="0">
                <a:solidFill>
                  <a:schemeClr val="accent6"/>
                </a:solidFill>
              </a:rPr>
              <a:t>, le </a:t>
            </a:r>
            <a:r>
              <a:rPr lang="it-IT" sz="1200" b="1" dirty="0" err="1">
                <a:solidFill>
                  <a:schemeClr val="accent6"/>
                </a:solidFill>
              </a:rPr>
              <a:t>p.note</a:t>
            </a:r>
            <a:r>
              <a:rPr lang="it-IT" sz="1200" b="1" dirty="0">
                <a:solidFill>
                  <a:schemeClr val="accent6"/>
                </a:solidFill>
              </a:rPr>
              <a:t> sono collegate a</a:t>
            </a:r>
            <a:r>
              <a:rPr lang="it-IT" sz="1200" dirty="0">
                <a:solidFill>
                  <a:schemeClr val="accent6"/>
                </a:solidFill>
              </a:rPr>
              <a:t> pagamenti di risorse ed </a:t>
            </a:r>
            <a:r>
              <a:rPr lang="it-IT" sz="1100" dirty="0">
                <a:solidFill>
                  <a:schemeClr val="accent6"/>
                </a:solidFill>
              </a:rPr>
              <a:t>er</a:t>
            </a:r>
            <a:r>
              <a:rPr lang="it-IT" sz="1200" dirty="0">
                <a:solidFill>
                  <a:schemeClr val="accent6"/>
                </a:solidFill>
              </a:rPr>
              <a:t>ario</a:t>
            </a:r>
          </a:p>
          <a:p>
            <a:pPr>
              <a:buClr>
                <a:srgbClr val="FF0066"/>
              </a:buClr>
            </a:pPr>
            <a:endParaRPr lang="it-IT" sz="11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40030" y="240030"/>
            <a:ext cx="8446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66"/>
              </a:buClr>
            </a:pPr>
            <a:r>
              <a:rPr lang="it-IT" b="1" dirty="0" smtClean="0">
                <a:solidFill>
                  <a:srgbClr val="C00000"/>
                </a:solidFill>
              </a:rPr>
              <a:t>1.   </a:t>
            </a:r>
            <a:r>
              <a:rPr lang="it-IT" sz="2000" b="1" dirty="0" smtClean="0">
                <a:solidFill>
                  <a:srgbClr val="C00000"/>
                </a:solidFill>
              </a:rPr>
              <a:t>movimento </a:t>
            </a:r>
            <a:r>
              <a:rPr lang="it-IT" sz="2000" b="1" dirty="0">
                <a:solidFill>
                  <a:srgbClr val="C00000"/>
                </a:solidFill>
              </a:rPr>
              <a:t>contabile di </a:t>
            </a:r>
            <a:r>
              <a:rPr lang="it-IT" sz="2000" b="1" dirty="0" smtClean="0">
                <a:solidFill>
                  <a:srgbClr val="C00000"/>
                </a:solidFill>
              </a:rPr>
              <a:t>Prima Nota </a:t>
            </a:r>
            <a:r>
              <a:rPr lang="it-IT" sz="1200" dirty="0">
                <a:solidFill>
                  <a:srgbClr val="C00000"/>
                </a:solidFill>
              </a:rPr>
              <a:t>(contabile ed extracontabile)</a:t>
            </a:r>
          </a:p>
        </p:txBody>
      </p:sp>
      <p:pic>
        <p:nvPicPr>
          <p:cNvPr id="7" name="Picture 6" descr="Logo Servizi Innova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" y="6585903"/>
            <a:ext cx="1506219" cy="18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/>
          <p:cNvSpPr/>
          <p:nvPr/>
        </p:nvSpPr>
        <p:spPr>
          <a:xfrm>
            <a:off x="240030" y="933688"/>
            <a:ext cx="85725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La scheda </a:t>
            </a:r>
            <a:r>
              <a:rPr lang="it-IT" dirty="0" smtClean="0"/>
              <a:t>di rilevazione </a:t>
            </a:r>
            <a:r>
              <a:rPr lang="it-IT" dirty="0"/>
              <a:t>stipendi </a:t>
            </a:r>
            <a:r>
              <a:rPr lang="it-IT" b="1" dirty="0"/>
              <a:t>dipendenti</a:t>
            </a:r>
            <a:r>
              <a:rPr lang="it-IT" dirty="0"/>
              <a:t> e </a:t>
            </a:r>
            <a:r>
              <a:rPr lang="it-IT" b="1" dirty="0"/>
              <a:t>collaboratori</a:t>
            </a:r>
            <a:r>
              <a:rPr lang="it-IT" dirty="0"/>
              <a:t> consente di inserire i dati della Busta paga </a:t>
            </a:r>
            <a:endParaRPr lang="it-IT" dirty="0" smtClean="0"/>
          </a:p>
          <a:p>
            <a:r>
              <a:rPr lang="it-IT" dirty="0" smtClean="0"/>
              <a:t>per </a:t>
            </a:r>
            <a:r>
              <a:rPr lang="it-IT" dirty="0"/>
              <a:t>poi creare la Prima Nota </a:t>
            </a:r>
            <a:r>
              <a:rPr lang="it-IT" sz="1200" dirty="0"/>
              <a:t>contabile e/o Extracontabile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 smtClean="0"/>
              <a:t>inserimento </a:t>
            </a:r>
            <a:r>
              <a:rPr lang="it-IT" dirty="0"/>
              <a:t>sia del </a:t>
            </a:r>
            <a:r>
              <a:rPr lang="it-IT" b="1" dirty="0"/>
              <a:t>singolo dipendente</a:t>
            </a:r>
            <a:r>
              <a:rPr lang="it-IT" dirty="0"/>
              <a:t> sia della busta paga cumulativa.</a:t>
            </a:r>
          </a:p>
          <a:p>
            <a:r>
              <a:rPr lang="it-IT" dirty="0" smtClean="0"/>
              <a:t>I </a:t>
            </a:r>
            <a:r>
              <a:rPr lang="it-IT" dirty="0"/>
              <a:t>Tributi sono gestiti in base al modello </a:t>
            </a:r>
            <a:r>
              <a:rPr lang="it-IT" b="1" dirty="0"/>
              <a:t>Tributi,</a:t>
            </a:r>
            <a:r>
              <a:rPr lang="it-IT" dirty="0"/>
              <a:t>  utilizzato per lo scadenziario </a:t>
            </a:r>
            <a:r>
              <a:rPr lang="it-IT" b="1" dirty="0"/>
              <a:t>erario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478" y="2251098"/>
            <a:ext cx="4344100" cy="4150638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5573486" y="2168116"/>
            <a:ext cx="3239044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dirty="0"/>
              <a:t>Sarà generato il movimento contabile di prima </a:t>
            </a:r>
            <a:r>
              <a:rPr lang="it-IT" dirty="0" smtClean="0"/>
              <a:t>nota,  </a:t>
            </a:r>
          </a:p>
          <a:p>
            <a:r>
              <a:rPr lang="it-IT" dirty="0" smtClean="0"/>
              <a:t>lo </a:t>
            </a:r>
            <a:r>
              <a:rPr lang="it-IT" dirty="0"/>
              <a:t>scadenziario RISORSE </a:t>
            </a:r>
            <a:r>
              <a:rPr lang="it-IT" sz="1100" dirty="0"/>
              <a:t>(dipendenti e collaboratori) </a:t>
            </a:r>
            <a:endParaRPr lang="it-IT" sz="1100" dirty="0" smtClean="0"/>
          </a:p>
          <a:p>
            <a:r>
              <a:rPr lang="it-IT" dirty="0" smtClean="0"/>
              <a:t>lo </a:t>
            </a:r>
            <a:r>
              <a:rPr lang="it-IT" dirty="0"/>
              <a:t>scadenziario erario </a:t>
            </a:r>
            <a:r>
              <a:rPr lang="it-IT" sz="1200" dirty="0" smtClean="0"/>
              <a:t>(singoli </a:t>
            </a:r>
            <a:r>
              <a:rPr lang="it-IT" sz="1200" dirty="0"/>
              <a:t>tributi con </a:t>
            </a:r>
            <a:r>
              <a:rPr lang="it-IT" sz="1200" dirty="0" err="1"/>
              <a:t>gest</a:t>
            </a:r>
            <a:r>
              <a:rPr lang="it-IT" sz="1200" dirty="0"/>
              <a:t>. F24)</a:t>
            </a:r>
          </a:p>
          <a:p>
            <a:r>
              <a:rPr lang="it-IT" dirty="0" smtClean="0"/>
              <a:t>Indennità </a:t>
            </a:r>
            <a:r>
              <a:rPr lang="it-IT" sz="1100" dirty="0"/>
              <a:t>(credito per ogni sezione F24  -  gruppo Tributi )  </a:t>
            </a:r>
          </a:p>
          <a:p>
            <a:endParaRPr lang="it-IT" dirty="0"/>
          </a:p>
        </p:txBody>
      </p:sp>
      <p:cxnSp>
        <p:nvCxnSpPr>
          <p:cNvPr id="4" name="Connettore 2 3"/>
          <p:cNvCxnSpPr/>
          <p:nvPr/>
        </p:nvCxnSpPr>
        <p:spPr bwMode="auto">
          <a:xfrm flipH="1">
            <a:off x="4550229" y="2852057"/>
            <a:ext cx="319162" cy="54429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Connettore 2 8"/>
          <p:cNvCxnSpPr/>
          <p:nvPr/>
        </p:nvCxnSpPr>
        <p:spPr bwMode="auto">
          <a:xfrm flipH="1" flipV="1">
            <a:off x="4386943" y="2688771"/>
            <a:ext cx="482448" cy="370115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ttore 2 14"/>
          <p:cNvCxnSpPr/>
          <p:nvPr/>
        </p:nvCxnSpPr>
        <p:spPr bwMode="auto">
          <a:xfrm flipV="1">
            <a:off x="4528603" y="2667890"/>
            <a:ext cx="1055768" cy="222364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Freccia a destra 15"/>
          <p:cNvSpPr/>
          <p:nvPr/>
        </p:nvSpPr>
        <p:spPr bwMode="auto">
          <a:xfrm>
            <a:off x="6596743" y="5214257"/>
            <a:ext cx="1545771" cy="914400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6213" marR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Connettore 2 18"/>
          <p:cNvCxnSpPr/>
          <p:nvPr/>
        </p:nvCxnSpPr>
        <p:spPr bwMode="auto">
          <a:xfrm>
            <a:off x="5987143" y="5791200"/>
            <a:ext cx="914400" cy="914400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7868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62890" y="240030"/>
            <a:ext cx="844677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66"/>
              </a:buClr>
            </a:pPr>
            <a:r>
              <a:rPr lang="it-IT" b="1" dirty="0" smtClean="0">
                <a:solidFill>
                  <a:srgbClr val="C00000"/>
                </a:solidFill>
              </a:rPr>
              <a:t>1.    </a:t>
            </a:r>
            <a:r>
              <a:rPr lang="it-IT" dirty="0" smtClean="0">
                <a:solidFill>
                  <a:srgbClr val="C00000"/>
                </a:solidFill>
              </a:rPr>
              <a:t>Scadenziario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>
                <a:solidFill>
                  <a:srgbClr val="C00000"/>
                </a:solidFill>
              </a:rPr>
              <a:t>Risorse 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rgbClr val="C00000"/>
                </a:solidFill>
              </a:rPr>
              <a:t>dipendenti </a:t>
            </a:r>
            <a:r>
              <a:rPr lang="it-IT" dirty="0">
                <a:solidFill>
                  <a:srgbClr val="C00000"/>
                </a:solidFill>
              </a:rPr>
              <a:t>e collaboratori </a:t>
            </a:r>
            <a:endParaRPr lang="it-IT" dirty="0" smtClean="0">
              <a:solidFill>
                <a:srgbClr val="C00000"/>
              </a:solidFill>
            </a:endParaRPr>
          </a:p>
          <a:p>
            <a:pPr marL="342900" indent="-342900">
              <a:buClr>
                <a:srgbClr val="FF0066"/>
              </a:buClr>
              <a:buFontTx/>
              <a:buAutoNum type="arabicPeriod" startAt="2"/>
            </a:pPr>
            <a:r>
              <a:rPr lang="it-IT" dirty="0" smtClean="0">
                <a:solidFill>
                  <a:srgbClr val="C00000"/>
                </a:solidFill>
              </a:rPr>
              <a:t>Scadenziario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>
                <a:solidFill>
                  <a:srgbClr val="C00000"/>
                </a:solidFill>
              </a:rPr>
              <a:t>Erario </a:t>
            </a:r>
            <a:r>
              <a:rPr lang="it-IT" dirty="0">
                <a:solidFill>
                  <a:srgbClr val="C00000"/>
                </a:solidFill>
              </a:rPr>
              <a:t>(dettagliato nei singoli tributi con </a:t>
            </a:r>
            <a:r>
              <a:rPr lang="it-IT" dirty="0" err="1">
                <a:solidFill>
                  <a:srgbClr val="C00000"/>
                </a:solidFill>
              </a:rPr>
              <a:t>gest</a:t>
            </a:r>
            <a:r>
              <a:rPr lang="it-IT" dirty="0">
                <a:solidFill>
                  <a:srgbClr val="C00000"/>
                </a:solidFill>
              </a:rPr>
              <a:t>. F24</a:t>
            </a:r>
            <a:r>
              <a:rPr lang="it-IT" dirty="0" smtClean="0">
                <a:solidFill>
                  <a:srgbClr val="C00000"/>
                </a:solidFill>
              </a:rPr>
              <a:t>)</a:t>
            </a:r>
          </a:p>
          <a:p>
            <a:pPr marL="342900" indent="-342900">
              <a:buClr>
                <a:srgbClr val="FF0066"/>
              </a:buClr>
              <a:buFontTx/>
              <a:buAutoNum type="arabicPeriod" startAt="2"/>
            </a:pPr>
            <a:r>
              <a:rPr lang="it-IT" b="1" dirty="0" smtClean="0">
                <a:solidFill>
                  <a:srgbClr val="C00000"/>
                </a:solidFill>
              </a:rPr>
              <a:t>Indennità  </a:t>
            </a:r>
            <a:r>
              <a:rPr lang="it-IT" b="1" dirty="0">
                <a:solidFill>
                  <a:srgbClr val="C00000"/>
                </a:solidFill>
              </a:rPr>
              <a:t>-  </a:t>
            </a:r>
            <a:r>
              <a:rPr lang="it-IT" dirty="0">
                <a:solidFill>
                  <a:srgbClr val="C00000"/>
                </a:solidFill>
              </a:rPr>
              <a:t>credito per ogni sezione F24  -  gruppo Tributi </a:t>
            </a:r>
            <a:endParaRPr lang="it-IT" dirty="0" smtClean="0">
              <a:solidFill>
                <a:srgbClr val="C00000"/>
              </a:solidFill>
            </a:endParaRPr>
          </a:p>
          <a:p>
            <a:pPr marL="342900" indent="-342900">
              <a:buClr>
                <a:srgbClr val="FF0066"/>
              </a:buClr>
              <a:buFontTx/>
              <a:buAutoNum type="arabicPeriod" startAt="2"/>
            </a:pPr>
            <a:r>
              <a:rPr lang="it-IT" b="1" dirty="0" smtClean="0">
                <a:solidFill>
                  <a:srgbClr val="C00000"/>
                </a:solidFill>
              </a:rPr>
              <a:t>In </a:t>
            </a:r>
            <a:r>
              <a:rPr lang="it-IT" b="1" dirty="0">
                <a:solidFill>
                  <a:srgbClr val="C00000"/>
                </a:solidFill>
              </a:rPr>
              <a:t>analitica, </a:t>
            </a:r>
            <a:r>
              <a:rPr lang="it-IT" dirty="0">
                <a:solidFill>
                  <a:srgbClr val="C00000"/>
                </a:solidFill>
              </a:rPr>
              <a:t>le </a:t>
            </a:r>
            <a:r>
              <a:rPr lang="it-IT" dirty="0" err="1">
                <a:solidFill>
                  <a:srgbClr val="C00000"/>
                </a:solidFill>
              </a:rPr>
              <a:t>p.note</a:t>
            </a:r>
            <a:r>
              <a:rPr lang="it-IT" dirty="0">
                <a:solidFill>
                  <a:srgbClr val="C00000"/>
                </a:solidFill>
              </a:rPr>
              <a:t> sono collegate a pagamenti di risorse ed erario</a:t>
            </a:r>
          </a:p>
          <a:p>
            <a:pPr>
              <a:buClr>
                <a:srgbClr val="FF0066"/>
              </a:buClr>
            </a:pPr>
            <a:endParaRPr lang="it-IT" dirty="0">
              <a:solidFill>
                <a:srgbClr val="C00000"/>
              </a:solidFill>
            </a:endParaRPr>
          </a:p>
          <a:p>
            <a:pPr>
              <a:buClr>
                <a:srgbClr val="FF0066"/>
              </a:buClr>
            </a:pPr>
            <a:endParaRPr lang="it-IT" dirty="0">
              <a:solidFill>
                <a:srgbClr val="C00000"/>
              </a:solidFill>
            </a:endParaRPr>
          </a:p>
          <a:p>
            <a:pPr marL="342900" indent="-342900">
              <a:buClr>
                <a:srgbClr val="FF0066"/>
              </a:buClr>
              <a:buAutoNum type="arabicPeriod" startAt="2"/>
            </a:pPr>
            <a:endParaRPr lang="it-IT" dirty="0">
              <a:solidFill>
                <a:srgbClr val="C00000"/>
              </a:solidFill>
            </a:endParaRPr>
          </a:p>
        </p:txBody>
      </p:sp>
      <p:pic>
        <p:nvPicPr>
          <p:cNvPr id="7" name="Picture 6" descr="Logo Servizi Innova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685" y="6563043"/>
            <a:ext cx="1506219" cy="18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200025" y="1840468"/>
            <a:ext cx="85725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La causale contabile che utilizza il cedolino per creare la Prima nota , potrà gestire </a:t>
            </a:r>
          </a:p>
          <a:p>
            <a:r>
              <a:rPr lang="it-IT" sz="1600" dirty="0" smtClean="0"/>
              <a:t>sia lo scadenziario delle Risorse (dipendenti o collaboratori)</a:t>
            </a:r>
          </a:p>
          <a:p>
            <a:r>
              <a:rPr lang="it-IT" sz="1600" dirty="0" smtClean="0"/>
              <a:t>sia lo scadenziario erario per i singoli tributi</a:t>
            </a:r>
            <a:endParaRPr lang="it-IT" sz="1600" dirty="0"/>
          </a:p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62890" y="3240851"/>
            <a:ext cx="85725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Nel caso di prima nota contabile cumulativa o raggruppata, sarà creato un rigo del netto a pagare per ogni risorsa</a:t>
            </a:r>
          </a:p>
          <a:p>
            <a:r>
              <a:rPr lang="it-IT" sz="1600" dirty="0" smtClean="0"/>
              <a:t>Lo scadenziario sarà cosi sempre gestito</a:t>
            </a:r>
          </a:p>
          <a:p>
            <a:r>
              <a:rPr lang="it-IT" sz="1600" dirty="0" smtClean="0"/>
              <a:t>Lo scadenziario erario sarà raggruppato per ogni </a:t>
            </a:r>
            <a:r>
              <a:rPr lang="it-IT" sz="1600" dirty="0" err="1" smtClean="0"/>
              <a:t>Tributo.Ente</a:t>
            </a:r>
            <a:endParaRPr lang="it-IT" sz="1600" dirty="0" smtClean="0"/>
          </a:p>
          <a:p>
            <a:r>
              <a:rPr lang="it-IT" sz="1600" dirty="0" smtClean="0"/>
              <a:t>Le indennità sono gestite in modalità diverse dai tributi </a:t>
            </a:r>
            <a:endParaRPr lang="it-IT" sz="1600" dirty="0"/>
          </a:p>
        </p:txBody>
      </p:sp>
      <p:sp>
        <p:nvSpPr>
          <p:cNvPr id="2" name="Rettangolo 1"/>
          <p:cNvSpPr/>
          <p:nvPr/>
        </p:nvSpPr>
        <p:spPr>
          <a:xfrm>
            <a:off x="262890" y="5353506"/>
            <a:ext cx="84467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</a:pPr>
            <a:r>
              <a:rPr lang="it-IT" sz="1600" dirty="0"/>
              <a:t>Creata la/le prima nota, i dati di analitica collegate, come tutti i movimenti, </a:t>
            </a:r>
          </a:p>
          <a:p>
            <a:pPr>
              <a:buClr>
                <a:srgbClr val="FF0066"/>
              </a:buClr>
            </a:pPr>
            <a:r>
              <a:rPr lang="it-IT" sz="1600" dirty="0"/>
              <a:t>agganciano i pagamenti effettuati tramite lo scadenziario, sia di risorse sia di tributi </a:t>
            </a:r>
          </a:p>
        </p:txBody>
      </p:sp>
    </p:spTree>
    <p:extLst>
      <p:ext uri="{BB962C8B-B14F-4D97-AF65-F5344CB8AC3E}">
        <p14:creationId xmlns:p14="http://schemas.microsoft.com/office/powerpoint/2010/main" val="19548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40030" y="240030"/>
            <a:ext cx="8446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66"/>
              </a:buClr>
            </a:pPr>
            <a:r>
              <a:rPr lang="it-IT" dirty="0">
                <a:solidFill>
                  <a:srgbClr val="C00000"/>
                </a:solidFill>
              </a:rPr>
              <a:t>a.   </a:t>
            </a:r>
            <a:r>
              <a:rPr lang="it-IT" sz="1600" b="1" dirty="0">
                <a:solidFill>
                  <a:srgbClr val="C00000"/>
                </a:solidFill>
              </a:rPr>
              <a:t>CONTRATTI </a:t>
            </a:r>
            <a:r>
              <a:rPr lang="it-IT" sz="1600" b="1" dirty="0" smtClean="0">
                <a:solidFill>
                  <a:srgbClr val="C00000"/>
                </a:solidFill>
              </a:rPr>
              <a:t>e ciclo passivo dalla </a:t>
            </a:r>
            <a:r>
              <a:rPr lang="it-IT" sz="1600" b="1" dirty="0">
                <a:solidFill>
                  <a:srgbClr val="C00000"/>
                </a:solidFill>
              </a:rPr>
              <a:t>Pianificazione e dalla stampa </a:t>
            </a:r>
            <a:r>
              <a:rPr lang="it-IT" sz="1600" b="1" dirty="0" smtClean="0">
                <a:solidFill>
                  <a:srgbClr val="C00000"/>
                </a:solidFill>
              </a:rPr>
              <a:t>unione</a:t>
            </a:r>
            <a:endParaRPr lang="it-IT" sz="1600" b="1" dirty="0">
              <a:solidFill>
                <a:srgbClr val="C00000"/>
              </a:solidFill>
            </a:endParaRPr>
          </a:p>
        </p:txBody>
      </p:sp>
      <p:pic>
        <p:nvPicPr>
          <p:cNvPr id="7" name="Picture 6" descr="Logo Servizi Innova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" y="6519494"/>
            <a:ext cx="1506219" cy="18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137160" y="870540"/>
            <a:ext cx="85496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</a:pPr>
            <a:r>
              <a:rPr lang="it-IT" dirty="0" smtClean="0"/>
              <a:t>Premesso che  la Pianificazione rileva il costo previsto in analitica</a:t>
            </a:r>
          </a:p>
          <a:p>
            <a:pPr>
              <a:buClr>
                <a:srgbClr val="FF0066"/>
              </a:buClr>
            </a:pPr>
            <a:r>
              <a:rPr lang="it-IT" dirty="0" smtClean="0"/>
              <a:t>questo costo potrà essere rilevato a vari livelli di dettaglio, calcolato in base alle risorse impiegate ed ai connessi servizi (magazzino) ma anche </a:t>
            </a:r>
            <a:r>
              <a:rPr lang="it-IT" dirty="0"/>
              <a:t>u</a:t>
            </a:r>
            <a:r>
              <a:rPr lang="it-IT" dirty="0" smtClean="0"/>
              <a:t>tilizzando il </a:t>
            </a:r>
            <a:r>
              <a:rPr lang="it-IT" dirty="0" err="1" smtClean="0"/>
              <a:t>Gantt</a:t>
            </a:r>
            <a:r>
              <a:rPr lang="it-IT" dirty="0" smtClean="0"/>
              <a:t> attività …..</a:t>
            </a:r>
          </a:p>
          <a:p>
            <a:pPr>
              <a:buClr>
                <a:srgbClr val="FF0066"/>
              </a:buClr>
            </a:pP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0185" y="2868930"/>
            <a:ext cx="5364763" cy="392366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37160" y="1919452"/>
            <a:ext cx="854964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</a:pPr>
            <a:r>
              <a:rPr lang="it-IT" dirty="0" smtClean="0"/>
              <a:t>La pianificazione in dettaglio, ossia utilizzando gli INDICATORI, avvia il ciclo passivo con</a:t>
            </a:r>
          </a:p>
          <a:p>
            <a:pPr lvl="1">
              <a:buClr>
                <a:srgbClr val="FF0066"/>
              </a:buClr>
            </a:pPr>
            <a:r>
              <a:rPr lang="it-IT" b="1" dirty="0" smtClean="0"/>
              <a:t>Contratti, Ordini </a:t>
            </a:r>
            <a:r>
              <a:rPr lang="it-IT" dirty="0" smtClean="0"/>
              <a:t>e infine il consuntivo con i cedolini stipendi </a:t>
            </a:r>
          </a:p>
        </p:txBody>
      </p:sp>
      <p:sp>
        <p:nvSpPr>
          <p:cNvPr id="4" name="Rettangolo 3"/>
          <p:cNvSpPr/>
          <p:nvPr/>
        </p:nvSpPr>
        <p:spPr>
          <a:xfrm>
            <a:off x="137160" y="2868930"/>
            <a:ext cx="360302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</a:pPr>
            <a:r>
              <a:rPr lang="it-IT" dirty="0"/>
              <a:t>I CONTRATTI sono gestiti sia come quadro di  sintesi </a:t>
            </a:r>
          </a:p>
          <a:p>
            <a:pPr>
              <a:buClr>
                <a:srgbClr val="FF0066"/>
              </a:buClr>
            </a:pPr>
            <a:r>
              <a:rPr lang="it-IT" dirty="0"/>
              <a:t>sia per la creazione del documento dalla stampa unione</a:t>
            </a:r>
          </a:p>
          <a:p>
            <a:pPr>
              <a:buClr>
                <a:srgbClr val="FF0066"/>
              </a:buClr>
            </a:pPr>
            <a:r>
              <a:rPr lang="it-IT" dirty="0"/>
              <a:t>A monte dei cedolini (consuntivo) , la pianificazione di massima </a:t>
            </a:r>
          </a:p>
          <a:p>
            <a:pPr>
              <a:buClr>
                <a:srgbClr val="FF0066"/>
              </a:buClr>
            </a:pPr>
            <a:r>
              <a:rPr lang="it-IT" dirty="0"/>
              <a:t>e poi quella analitica ad inizio progetto, con gli indicatori,</a:t>
            </a:r>
          </a:p>
          <a:p>
            <a:pPr>
              <a:buClr>
                <a:srgbClr val="FF0066"/>
              </a:buClr>
            </a:pPr>
            <a:r>
              <a:rPr lang="it-IT" dirty="0"/>
              <a:t>avvia il ciclo passivo con i cedolini ed infine, con la prima nota collegata all’analitica</a:t>
            </a:r>
          </a:p>
        </p:txBody>
      </p:sp>
    </p:spTree>
    <p:extLst>
      <p:ext uri="{BB962C8B-B14F-4D97-AF65-F5344CB8AC3E}">
        <p14:creationId xmlns:p14="http://schemas.microsoft.com/office/powerpoint/2010/main" val="4576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40030" y="240030"/>
            <a:ext cx="84467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66"/>
              </a:buClr>
              <a:buAutoNum type="alphaLcPeriod" startAt="2"/>
            </a:pPr>
            <a:r>
              <a:rPr lang="it-IT" sz="1600" dirty="0" smtClean="0">
                <a:solidFill>
                  <a:srgbClr val="C00000"/>
                </a:solidFill>
              </a:rPr>
              <a:t>Sintesi </a:t>
            </a:r>
            <a:r>
              <a:rPr lang="it-IT" sz="1600" dirty="0">
                <a:solidFill>
                  <a:srgbClr val="C00000"/>
                </a:solidFill>
              </a:rPr>
              <a:t>: Prima Nota contabile  </a:t>
            </a:r>
            <a:r>
              <a:rPr lang="it-IT" dirty="0" smtClean="0">
                <a:solidFill>
                  <a:srgbClr val="C00000"/>
                </a:solidFill>
              </a:rPr>
              <a:t>con </a:t>
            </a:r>
            <a:r>
              <a:rPr lang="it-IT" dirty="0">
                <a:solidFill>
                  <a:srgbClr val="C00000"/>
                </a:solidFill>
              </a:rPr>
              <a:t>Riepilogo  </a:t>
            </a:r>
            <a:r>
              <a:rPr lang="it-IT" dirty="0" err="1" smtClean="0">
                <a:solidFill>
                  <a:srgbClr val="C00000"/>
                </a:solidFill>
              </a:rPr>
              <a:t>Risorse.Mese</a:t>
            </a:r>
            <a:endParaRPr lang="it-IT" dirty="0" smtClean="0">
              <a:solidFill>
                <a:srgbClr val="C00000"/>
              </a:solidFill>
            </a:endParaRPr>
          </a:p>
          <a:p>
            <a:pPr marL="342900" indent="-342900">
              <a:buClr>
                <a:srgbClr val="FF0066"/>
              </a:buClr>
              <a:buFontTx/>
              <a:buAutoNum type="alphaLcPeriod" startAt="2"/>
            </a:pPr>
            <a:r>
              <a:rPr lang="it-IT" sz="1600" dirty="0">
                <a:solidFill>
                  <a:srgbClr val="C00000"/>
                </a:solidFill>
              </a:rPr>
              <a:t>Analisi : per ogni risorsa </a:t>
            </a:r>
            <a:r>
              <a:rPr lang="it-IT" sz="1600" dirty="0" smtClean="0">
                <a:solidFill>
                  <a:srgbClr val="C00000"/>
                </a:solidFill>
              </a:rPr>
              <a:t> </a:t>
            </a:r>
            <a:r>
              <a:rPr lang="it-IT" dirty="0">
                <a:solidFill>
                  <a:srgbClr val="C00000"/>
                </a:solidFill>
              </a:rPr>
              <a:t>Progetti, Attività, </a:t>
            </a:r>
            <a:r>
              <a:rPr lang="it-IT" dirty="0" err="1">
                <a:solidFill>
                  <a:srgbClr val="C00000"/>
                </a:solidFill>
              </a:rPr>
              <a:t>CdC</a:t>
            </a:r>
            <a:r>
              <a:rPr lang="it-IT" dirty="0">
                <a:solidFill>
                  <a:srgbClr val="C00000"/>
                </a:solidFill>
              </a:rPr>
              <a:t>, Commesse a vari livelli </a:t>
            </a:r>
            <a:endParaRPr lang="it-IT" sz="1600" dirty="0">
              <a:solidFill>
                <a:srgbClr val="C00000"/>
              </a:solidFill>
            </a:endParaRPr>
          </a:p>
          <a:p>
            <a:pPr marL="342900" indent="-342900">
              <a:buClr>
                <a:srgbClr val="FF0066"/>
              </a:buClr>
              <a:buAutoNum type="alphaLcPeriod" startAt="2"/>
            </a:pPr>
            <a:endParaRPr lang="it-IT" sz="1600" dirty="0">
              <a:solidFill>
                <a:srgbClr val="C00000"/>
              </a:solidFill>
            </a:endParaRPr>
          </a:p>
        </p:txBody>
      </p:sp>
      <p:pic>
        <p:nvPicPr>
          <p:cNvPr id="7" name="Picture 6" descr="Logo Servizi Innova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675" y="6585903"/>
            <a:ext cx="1506219" cy="18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40030" y="1539463"/>
            <a:ext cx="844677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La prima nota potrà essere sia di dettaglio per ogni </a:t>
            </a:r>
            <a:r>
              <a:rPr lang="it-IT" dirty="0" err="1"/>
              <a:t>risorsa.mese</a:t>
            </a:r>
            <a:r>
              <a:rPr lang="it-IT" dirty="0"/>
              <a:t> sia consolidata per tutte le risorse</a:t>
            </a:r>
          </a:p>
          <a:p>
            <a:endParaRPr lang="it-IT" dirty="0"/>
          </a:p>
          <a:p>
            <a:r>
              <a:rPr lang="it-IT" dirty="0"/>
              <a:t>Ma potrà essere gestita in modalità «ibrida» : con i dettagli una </a:t>
            </a:r>
            <a:r>
              <a:rPr lang="it-IT" dirty="0" err="1"/>
              <a:t>p.nota</a:t>
            </a:r>
            <a:r>
              <a:rPr lang="it-IT" dirty="0"/>
              <a:t> extracontabile (singole </a:t>
            </a:r>
            <a:r>
              <a:rPr lang="it-IT" dirty="0" err="1"/>
              <a:t>risorsa.mese</a:t>
            </a:r>
            <a:r>
              <a:rPr lang="it-IT" dirty="0"/>
              <a:t>)</a:t>
            </a:r>
          </a:p>
          <a:p>
            <a:r>
              <a:rPr lang="it-IT" dirty="0"/>
              <a:t>e una </a:t>
            </a:r>
            <a:r>
              <a:rPr lang="it-IT" dirty="0" err="1"/>
              <a:t>p.nota</a:t>
            </a:r>
            <a:r>
              <a:rPr lang="it-IT" dirty="0"/>
              <a:t> contabile di riepilogo sia di risorse sia di tributi</a:t>
            </a:r>
          </a:p>
          <a:p>
            <a:endParaRPr lang="it-IT" dirty="0"/>
          </a:p>
          <a:p>
            <a:r>
              <a:rPr lang="it-IT" dirty="0"/>
              <a:t>Questo a vari livelli di </a:t>
            </a:r>
            <a:r>
              <a:rPr lang="it-IT" dirty="0" err="1"/>
              <a:t>ragruppamento</a:t>
            </a:r>
            <a:r>
              <a:rPr lang="it-IT" dirty="0"/>
              <a:t> in base alle causali contabili assegnate alle risorse</a:t>
            </a:r>
          </a:p>
          <a:p>
            <a:pPr lvl="1"/>
            <a:r>
              <a:rPr lang="it-IT" dirty="0"/>
              <a:t>Esempio : Gruppo dipendenti e gruppo collaboratori, in questo caso si avranno due </a:t>
            </a:r>
            <a:r>
              <a:rPr lang="it-IT" dirty="0" err="1"/>
              <a:t>p.note</a:t>
            </a:r>
            <a:r>
              <a:rPr lang="it-IT" dirty="0"/>
              <a:t> di riepilogo</a:t>
            </a:r>
          </a:p>
          <a:p>
            <a:pPr lvl="1"/>
            <a:r>
              <a:rPr lang="it-IT" dirty="0"/>
              <a:t>Altre esigenze potranno essere personalizzate</a:t>
            </a:r>
          </a:p>
          <a:p>
            <a:endParaRPr lang="it-IT" dirty="0"/>
          </a:p>
          <a:p>
            <a:r>
              <a:rPr lang="it-IT" dirty="0"/>
              <a:t>Vantaggi :  non appesantire il libro giornale e gestire il dettaglio delle buste paga Risorse con progetti e/o Centri di Costo/R, </a:t>
            </a:r>
          </a:p>
          <a:p>
            <a:pPr lvl="2"/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78046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40030" y="240030"/>
            <a:ext cx="8446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66"/>
              </a:buClr>
              <a:buAutoNum type="alphaLcPeriod" startAt="4"/>
            </a:pPr>
            <a:r>
              <a:rPr lang="it-IT" sz="1800" b="1" dirty="0" smtClean="0">
                <a:solidFill>
                  <a:srgbClr val="C00000"/>
                </a:solidFill>
              </a:rPr>
              <a:t>Causali </a:t>
            </a:r>
            <a:r>
              <a:rPr lang="it-IT" sz="1800" b="1" dirty="0">
                <a:solidFill>
                  <a:srgbClr val="C00000"/>
                </a:solidFill>
              </a:rPr>
              <a:t>contabili raggruppabili e assegnabili alle </a:t>
            </a:r>
            <a:r>
              <a:rPr lang="it-IT" sz="1800" b="1" dirty="0" smtClean="0">
                <a:solidFill>
                  <a:srgbClr val="C00000"/>
                </a:solidFill>
              </a:rPr>
              <a:t>risorse</a:t>
            </a:r>
          </a:p>
          <a:p>
            <a:pPr marL="342900" indent="-342900">
              <a:buClr>
                <a:srgbClr val="FF0066"/>
              </a:buClr>
              <a:buFontTx/>
              <a:buAutoNum type="alphaLcPeriod" startAt="4"/>
            </a:pPr>
            <a:r>
              <a:rPr lang="it-IT" sz="1800" b="1" dirty="0" smtClean="0">
                <a:solidFill>
                  <a:srgbClr val="C00000"/>
                </a:solidFill>
              </a:rPr>
              <a:t>Tributi </a:t>
            </a:r>
            <a:r>
              <a:rPr lang="it-IT" sz="1800" dirty="0">
                <a:solidFill>
                  <a:srgbClr val="C00000"/>
                </a:solidFill>
              </a:rPr>
              <a:t>personalizzati alle risorse</a:t>
            </a:r>
          </a:p>
          <a:p>
            <a:pPr marL="342900" indent="-342900">
              <a:buClr>
                <a:srgbClr val="FF0066"/>
              </a:buClr>
              <a:buAutoNum type="alphaLcPeriod" startAt="4"/>
            </a:pPr>
            <a:endParaRPr lang="it-IT" sz="1800" b="1" dirty="0">
              <a:solidFill>
                <a:srgbClr val="C00000"/>
              </a:solidFill>
            </a:endParaRPr>
          </a:p>
        </p:txBody>
      </p:sp>
      <p:pic>
        <p:nvPicPr>
          <p:cNvPr id="7" name="Picture 6" descr="Logo Servizi Innova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" y="6597333"/>
            <a:ext cx="1506219" cy="18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40030" y="1440359"/>
            <a:ext cx="866394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</a:pPr>
            <a:r>
              <a:rPr lang="it-IT" dirty="0" smtClean="0"/>
              <a:t>Le anagrafiche risorse potranno contenere una o più causali contabile che i cedolini utilizzeranno per creare la prima nota</a:t>
            </a:r>
          </a:p>
          <a:p>
            <a:pPr>
              <a:buClr>
                <a:srgbClr val="FF0066"/>
              </a:buClr>
            </a:pPr>
            <a:r>
              <a:rPr lang="it-IT" dirty="0" smtClean="0"/>
              <a:t>Le causali possono gestire prime note contabili (commerciali e istituzionali) o extracontabili</a:t>
            </a:r>
          </a:p>
          <a:p>
            <a:pPr>
              <a:buClr>
                <a:srgbClr val="FF0066"/>
              </a:buClr>
            </a:pPr>
            <a:r>
              <a:rPr lang="it-IT" dirty="0" smtClean="0"/>
              <a:t>Sempre le causali, contengono il Modello Tributi ossia l’insieme di uno o più tributi</a:t>
            </a:r>
          </a:p>
          <a:p>
            <a:pPr>
              <a:buClr>
                <a:srgbClr val="FF0066"/>
              </a:buClr>
            </a:pPr>
            <a:r>
              <a:rPr lang="it-IT" dirty="0" smtClean="0"/>
              <a:t>Tuttavia le singole anagrafiche delle risorse, come eccezione, potranno avere tributi e % di calcolo diverse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4770" y="4284466"/>
            <a:ext cx="5269230" cy="2573534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 bwMode="auto">
          <a:xfrm>
            <a:off x="3874770" y="4284466"/>
            <a:ext cx="491490" cy="16705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6213" marR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40030" y="3295570"/>
            <a:ext cx="856107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</a:pPr>
            <a:r>
              <a:rPr lang="it-IT" dirty="0" smtClean="0"/>
              <a:t>Il consolidamento dei cedolini per la creazione delle prime note contabili, avviene in base alle varie causali gestite</a:t>
            </a:r>
          </a:p>
          <a:p>
            <a:pPr>
              <a:buClr>
                <a:srgbClr val="FF0066"/>
              </a:buClr>
            </a:pP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240030" y="4243579"/>
            <a:ext cx="3497580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</a:pPr>
            <a:r>
              <a:rPr lang="it-IT" sz="1800" dirty="0" smtClean="0"/>
              <a:t>Si potrà cosi effettuare una parametrizzazione molto spinta </a:t>
            </a:r>
          </a:p>
          <a:p>
            <a:pPr>
              <a:buClr>
                <a:srgbClr val="FF0066"/>
              </a:buClr>
            </a:pPr>
            <a:r>
              <a:rPr lang="it-IT" sz="1800" dirty="0" smtClean="0"/>
              <a:t>per gestire varie esigenze, anche complesse, </a:t>
            </a:r>
          </a:p>
          <a:p>
            <a:pPr>
              <a:buClr>
                <a:srgbClr val="FF0066"/>
              </a:buClr>
            </a:pPr>
            <a:r>
              <a:rPr lang="it-IT" sz="1800" dirty="0" smtClean="0"/>
              <a:t>sia in contabilità sia in analitica </a:t>
            </a:r>
          </a:p>
          <a:p>
            <a:pPr>
              <a:buClr>
                <a:srgbClr val="FF0066"/>
              </a:buClr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962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045970" y="2297430"/>
            <a:ext cx="4240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66"/>
              </a:buClr>
            </a:pPr>
            <a:r>
              <a:rPr lang="it-IT" sz="2800" dirty="0" smtClean="0">
                <a:solidFill>
                  <a:srgbClr val="C00000"/>
                </a:solidFill>
              </a:rPr>
              <a:t>Grazie per l’attenzione</a:t>
            </a:r>
            <a:endParaRPr lang="it-IT" sz="2800" dirty="0">
              <a:solidFill>
                <a:srgbClr val="C00000"/>
              </a:solidFill>
            </a:endParaRPr>
          </a:p>
        </p:txBody>
      </p:sp>
      <p:pic>
        <p:nvPicPr>
          <p:cNvPr id="7" name="Picture 6" descr="Logo Servizi Innova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815" y="2559040"/>
            <a:ext cx="1506219" cy="18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1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6213" marR="0" indent="-176213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6213" marR="0" indent="-176213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E11308E71EBC740B983CA298B4ED7BA" ma:contentTypeVersion="0" ma:contentTypeDescription="Creare un nuovo documento." ma:contentTypeScope="" ma:versionID="e245b43761c8ef62b1ba1e0b992dfd3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7ced5aecd555deb0ddd0299dd8a7f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AC44A9-9740-451B-8BF3-A4FE2FB999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288EA2B-A747-471C-B031-80D32072A3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436FD9-52DC-4816-9BDB-3D6FCF4548F8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</TotalTime>
  <Words>887</Words>
  <Application>Microsoft Office PowerPoint</Application>
  <PresentationFormat>Presentazione su schermo (4:3)</PresentationFormat>
  <Paragraphs>94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Verdana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Servizi Innovativi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Silvio Coluccio</dc:creator>
  <cp:lastModifiedBy>Innovativi Silvio</cp:lastModifiedBy>
  <cp:revision>67</cp:revision>
  <dcterms:created xsi:type="dcterms:W3CDTF">2007-01-15T09:29:51Z</dcterms:created>
  <dcterms:modified xsi:type="dcterms:W3CDTF">2014-01-26T18:02:29Z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WO120">
    <vt:i4>1126039568</vt:i4>
  </property>
  <property fmtid="{D5CDD505-2E9C-101B-9397-08002B2CF9AE}" pid="3" name="ContentTypeId">
    <vt:lpwstr>0x0101002E11308E71EBC740B983CA298B4ED7BA</vt:lpwstr>
  </property>
  <property fmtid="{D5CDD505-2E9C-101B-9397-08002B2CF9AE}" pid="4" name="IsMyDocuments">
    <vt:bool>true</vt:bool>
  </property>
</Properties>
</file>